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96" r:id="rId2"/>
    <p:sldId id="297" r:id="rId3"/>
    <p:sldId id="257" r:id="rId4"/>
    <p:sldId id="256" r:id="rId5"/>
    <p:sldId id="292" r:id="rId6"/>
    <p:sldId id="298" r:id="rId7"/>
    <p:sldId id="299" r:id="rId8"/>
    <p:sldId id="302" r:id="rId9"/>
    <p:sldId id="304" r:id="rId10"/>
    <p:sldId id="293" r:id="rId11"/>
    <p:sldId id="282" r:id="rId12"/>
    <p:sldId id="279" r:id="rId13"/>
    <p:sldId id="278" r:id="rId14"/>
    <p:sldId id="277" r:id="rId15"/>
    <p:sldId id="276" r:id="rId16"/>
    <p:sldId id="275" r:id="rId17"/>
    <p:sldId id="280" r:id="rId18"/>
    <p:sldId id="259" r:id="rId19"/>
    <p:sldId id="260" r:id="rId20"/>
    <p:sldId id="285" r:id="rId21"/>
    <p:sldId id="303" r:id="rId22"/>
    <p:sldId id="261" r:id="rId23"/>
    <p:sldId id="262" r:id="rId24"/>
    <p:sldId id="263" r:id="rId25"/>
    <p:sldId id="264" r:id="rId26"/>
    <p:sldId id="290" r:id="rId27"/>
    <p:sldId id="301" r:id="rId28"/>
    <p:sldId id="288" r:id="rId29"/>
    <p:sldId id="286" r:id="rId30"/>
    <p:sldId id="284" r:id="rId31"/>
    <p:sldId id="291" r:id="rId32"/>
    <p:sldId id="294" r:id="rId33"/>
    <p:sldId id="289" r:id="rId34"/>
    <p:sldId id="295" r:id="rId35"/>
    <p:sldId id="287" r:id="rId36"/>
    <p:sldId id="300" r:id="rId37"/>
    <p:sldId id="272" r:id="rId38"/>
  </p:sldIdLst>
  <p:sldSz cx="9144000" cy="6858000" type="screen4x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00CC"/>
    <a:srgbClr val="00FFFF"/>
    <a:srgbClr val="6AC6FE"/>
    <a:srgbClr val="99FF66"/>
    <a:srgbClr val="6FF9B1"/>
    <a:srgbClr val="FF99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2" autoAdjust="0"/>
  </p:normalViewPr>
  <p:slideViewPr>
    <p:cSldViewPr>
      <p:cViewPr>
        <p:scale>
          <a:sx n="90" d="100"/>
          <a:sy n="90" d="100"/>
        </p:scale>
        <p:origin x="-1243" y="-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14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3454EB4-780C-4AAC-BC9A-F53C734F6C01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34037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605F5C-EC2D-48C3-A797-48142FA2A54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117126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0AF7E-DD85-4AAE-B51C-05862ADC314E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29626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667C8-D84E-4184-9E9B-753A170320E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02024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62458-9311-461F-9766-CDC9CDE4F09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85905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74EDA-5E4A-4B9F-AD9B-60658728E9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30817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C84EC-BB20-4912-A029-23A87485F34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90061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3B4E1-E196-4B60-97E5-AC08DE4E5109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74080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B42C4-C8F0-4640-B28F-1E96506BFD2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55820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7FF80F-DA56-416C-A663-37EB1AE4B94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12991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A1DC46-9664-4691-BC13-C8C45282779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8499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7A10228A-EA9E-4FAD-94E7-4B98796E23B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22301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1425"/>
            <a:ext cx="3575050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051425"/>
            <a:ext cx="9145588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600">
                <a:solidFill>
                  <a:srgbClr val="FFFFFF"/>
                </a:solidFill>
              </a:defRPr>
            </a:lvl1pPr>
          </a:lstStyle>
          <a:p>
            <a:fld id="{A5E40D33-B45E-40F5-B377-2FB19F37A38A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18" r:id="rId2"/>
    <p:sldLayoutId id="2147483726" r:id="rId3"/>
    <p:sldLayoutId id="2147483719" r:id="rId4"/>
    <p:sldLayoutId id="2147483720" r:id="rId5"/>
    <p:sldLayoutId id="2147483721" r:id="rId6"/>
    <p:sldLayoutId id="2147483722" r:id="rId7"/>
    <p:sldLayoutId id="2147483727" r:id="rId8"/>
    <p:sldLayoutId id="2147483728" r:id="rId9"/>
    <p:sldLayoutId id="2147483723" r:id="rId10"/>
    <p:sldLayoutId id="21474837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pitchFamily="34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100000">
              <a:srgbClr val="CC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 noChangeArrowheads="1"/>
          </p:cNvSpPr>
          <p:nvPr>
            <p:ph type="ctrTitle"/>
          </p:nvPr>
        </p:nvSpPr>
        <p:spPr>
          <a:xfrm rot="19140000">
            <a:off x="817563" y="1730375"/>
            <a:ext cx="5648325" cy="120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5400" b="1" dirty="0"/>
              <a:t>Una nueva etapa Secundaria</a:t>
            </a:r>
            <a:r>
              <a:rPr lang="es-ES" altLang="es-ES" sz="5400" dirty="0"/>
              <a:t/>
            </a:r>
            <a:br>
              <a:rPr lang="es-ES" altLang="es-ES" sz="5400" dirty="0"/>
            </a:br>
            <a:endParaRPr lang="es-ES" altLang="es-ES" sz="5400" dirty="0"/>
          </a:p>
        </p:txBody>
      </p:sp>
      <p:sp>
        <p:nvSpPr>
          <p:cNvPr id="2051" name="2 Subtítulo"/>
          <p:cNvSpPr>
            <a:spLocks noGrp="1" noChangeArrowheads="1"/>
          </p:cNvSpPr>
          <p:nvPr>
            <p:ph type="subTitle" idx="1"/>
          </p:nvPr>
        </p:nvSpPr>
        <p:spPr>
          <a:xfrm rot="19140000">
            <a:off x="1212850" y="2470150"/>
            <a:ext cx="6510338" cy="3302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  <a:t>AULAS ESPECÍFICAS</a:t>
            </a:r>
            <a:br>
              <a:rPr lang="es-ES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152735" dir="2700000" algn="ctr" rotWithShape="0">
                    <a:srgbClr val="868686"/>
                  </a:outerShdw>
                </a:effectLst>
                <a:latin typeface="Arial Black"/>
              </a:rPr>
            </a:br>
            <a:endParaRPr lang="es-ES" dirty="0"/>
          </a:p>
        </p:txBody>
      </p:sp>
      <p:pic>
        <p:nvPicPr>
          <p:cNvPr id="1638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89138"/>
            <a:ext cx="3692525" cy="3298825"/>
          </a:xfr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5" descr="Resultado de imagen de pintura dibuj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1972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3600">
                <a:solidFill>
                  <a:schemeClr val="accent2"/>
                </a:solidFill>
                <a:latin typeface="Stencil" pitchFamily="82" charset="0"/>
              </a:rPr>
              <a:t> PABELLÓN DEPORTIVO </a:t>
            </a:r>
          </a:p>
        </p:txBody>
      </p:sp>
      <p:sp>
        <p:nvSpPr>
          <p:cNvPr id="1741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Tx/>
              <a:buNone/>
            </a:pPr>
            <a:endParaRPr lang="es-ES" altLang="es-ES" smtClean="0"/>
          </a:p>
        </p:txBody>
      </p:sp>
      <p:pic>
        <p:nvPicPr>
          <p:cNvPr id="17412" name="Picture 9" descr="fotos INSTITUTO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85693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2"/>
          <p:cNvSpPr>
            <a:spLocks noChangeArrowheads="1" noChangeShapeType="1" noTextEdit="1"/>
          </p:cNvSpPr>
          <p:nvPr/>
        </p:nvSpPr>
        <p:spPr bwMode="auto">
          <a:xfrm>
            <a:off x="2339975" y="836613"/>
            <a:ext cx="4249738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AULA DE PLÁSTICA</a:t>
            </a:r>
          </a:p>
        </p:txBody>
      </p:sp>
      <p:pic>
        <p:nvPicPr>
          <p:cNvPr id="18435" name="Picture 5" descr="fotos INSTITUTO 0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49500"/>
            <a:ext cx="3671888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cumple-cueva baza 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76475"/>
            <a:ext cx="41036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385763" y="981075"/>
            <a:ext cx="83629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LABORATORIO DE FÍSICA Y QUÍMICA</a:t>
            </a:r>
          </a:p>
        </p:txBody>
      </p:sp>
      <p:pic>
        <p:nvPicPr>
          <p:cNvPr id="19459" name="Picture 5" descr="SEMANA CULTURAL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734536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2"/>
          <p:cNvSpPr>
            <a:spLocks noChangeArrowheads="1" noChangeShapeType="1" noTextEdit="1"/>
          </p:cNvSpPr>
          <p:nvPr/>
        </p:nvSpPr>
        <p:spPr bwMode="auto">
          <a:xfrm>
            <a:off x="2339975" y="549275"/>
            <a:ext cx="4103688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AULA DE MÚSICA</a:t>
            </a:r>
          </a:p>
        </p:txBody>
      </p:sp>
      <p:pic>
        <p:nvPicPr>
          <p:cNvPr id="24580" name="Picture 4" descr="DSC_002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4105275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4 Imagen" descr="F:\CURSO 2019-2020\SEMANA CULTURAL\FOTOS SEMANA CULTURAL\DSC_0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353695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2"/>
          <p:cNvSpPr>
            <a:spLocks noChangeArrowheads="1" noChangeShapeType="1" noTextEdit="1"/>
          </p:cNvSpPr>
          <p:nvPr/>
        </p:nvSpPr>
        <p:spPr bwMode="auto">
          <a:xfrm>
            <a:off x="1619250" y="620713"/>
            <a:ext cx="5762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AULA DE TECNOLOGÍA</a:t>
            </a:r>
          </a:p>
        </p:txBody>
      </p:sp>
      <p:pic>
        <p:nvPicPr>
          <p:cNvPr id="23556" name="Picture 4" descr="DSC_0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60575"/>
            <a:ext cx="417671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4 Imagen" descr="F:\CURSO 2019-2020\SEMANA CULTURAL\FOTOS SEMANA CULTURAL\DSC_03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068513"/>
            <a:ext cx="38163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2124075" y="476250"/>
            <a:ext cx="451485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Somos Centro Bilingüe</a:t>
            </a:r>
          </a:p>
        </p:txBody>
      </p:sp>
      <p:sp>
        <p:nvSpPr>
          <p:cNvPr id="22531" name="AutoShape 8" descr="Resultado de imagen de centros bilingu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sp>
        <p:nvSpPr>
          <p:cNvPr id="22532" name="AutoShape 10" descr="Resultado de imagen de centros bilingues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s-ES" altLang="es-ES"/>
          </a:p>
        </p:txBody>
      </p:sp>
      <p:pic>
        <p:nvPicPr>
          <p:cNvPr id="22533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66960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1042988" y="620713"/>
            <a:ext cx="67691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Participamos en varios</a:t>
            </a:r>
          </a:p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proyectos educativos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84213" y="2212975"/>
            <a:ext cx="7704137" cy="45243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s-ES" altLang="es-ES"/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Proyecto “Escuela Espacio de Paz”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Proyecto “Lectores y planes de usos de bibliotecas escolares”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Atención a la diversidad PMAR 2º y 3º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Aula de Apoyo de PT y Orientador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Programa PROA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 Proyecto Forma Joven (Visita de una enfermera )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Aula DCINE y Patrimonio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altLang="es-ES" b="1"/>
              <a:t>PROA+</a:t>
            </a:r>
          </a:p>
          <a:p>
            <a:pPr eaLnBrk="1" hangingPunct="1">
              <a:spcBef>
                <a:spcPct val="50000"/>
              </a:spcBef>
              <a:buFont typeface="Wingdings" pitchFamily="2" charset="2"/>
              <a:buChar char="Ø"/>
            </a:pPr>
            <a:endParaRPr lang="es-ES" altLang="es-ES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es-ES" altLang="es-ES" b="1"/>
          </a:p>
        </p:txBody>
      </p:sp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468313" y="5848350"/>
            <a:ext cx="8191500" cy="24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2"/>
              </a:avLst>
            </a:prstTxWarp>
          </a:bodyPr>
          <a:lstStyle/>
          <a:p>
            <a:pPr algn="ctr"/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Por supuesto, tenemos GRATUIDAD DE LIBROS.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 autoUpdateAnimBg="0"/>
      <p:bldP spid="2765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100000">
              <a:srgbClr val="C3DD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1547813" y="476250"/>
            <a:ext cx="603885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SERVICIO DE COMEDOR</a:t>
            </a:r>
          </a:p>
        </p:txBody>
      </p:sp>
      <p:pic>
        <p:nvPicPr>
          <p:cNvPr id="24579" name="Picture 4" descr="E:\CURSO 2020-2021\PÁGINA WEB\ec8358eb-dc1d-433b-aa46-bc78baea7736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7316787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539750" y="477838"/>
            <a:ext cx="7896225" cy="71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ACTIVIDADES DURANTE EL CURSO</a:t>
            </a:r>
          </a:p>
        </p:txBody>
      </p:sp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2773363" y="5876925"/>
            <a:ext cx="352742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Semana Cultural</a:t>
            </a:r>
          </a:p>
        </p:txBody>
      </p:sp>
      <p:pic>
        <p:nvPicPr>
          <p:cNvPr id="25604" name="Picture 5" descr="C:\Users\Isabel María\Desktop\SEMANA CULTURAL 2021\DSC_04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412875"/>
            <a:ext cx="691356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alt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650" y="476250"/>
            <a:ext cx="7521575" cy="41052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La Etapa de Educación Secundaria comprende 4 cursos.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40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/>
              <a:t>1º ESO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/>
              <a:t>2º ESO    (Se puede cursar PMAR)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/>
              <a:t>3º ESO    (Se puede cursar PMAR)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/>
              <a:t>4º ESO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" sz="4000" dirty="0"/>
              <a:t>Al término de Secundaria dos caminos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4000" dirty="0"/>
              <a:t>Ciclos   o   Bachilleratos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" sz="4000" dirty="0"/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44000">
              <a:srgbClr val="99FF66"/>
            </a:gs>
            <a:gs pos="100000">
              <a:srgbClr val="00B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altLang="es-ES"/>
          </a:p>
        </p:txBody>
      </p:sp>
      <p:pic>
        <p:nvPicPr>
          <p:cNvPr id="26627" name="3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88913"/>
            <a:ext cx="2952750" cy="3302000"/>
          </a:xfrm>
        </p:spPr>
      </p:pic>
      <p:pic>
        <p:nvPicPr>
          <p:cNvPr id="26628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8913"/>
            <a:ext cx="37433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41663"/>
            <a:ext cx="5003800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500438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66"/>
            </a:gs>
            <a:gs pos="44000">
              <a:srgbClr val="99FF66"/>
            </a:gs>
            <a:gs pos="100000">
              <a:srgbClr val="00B050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dirty="0"/>
              <a:t>Somos solidarios</a:t>
            </a:r>
          </a:p>
        </p:txBody>
      </p:sp>
      <p:pic>
        <p:nvPicPr>
          <p:cNvPr id="27651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860800"/>
            <a:ext cx="37798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7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840355">
            <a:off x="5317332" y="192881"/>
            <a:ext cx="2963862" cy="3521075"/>
          </a:xfrm>
        </p:spPr>
      </p:pic>
      <p:pic>
        <p:nvPicPr>
          <p:cNvPr id="27653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306888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rgbClr val="FFD7E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2484438" y="404813"/>
            <a:ext cx="32385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Concursos ...</a:t>
            </a:r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4716463" y="1700213"/>
            <a:ext cx="40767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De Gastronomía o</a:t>
            </a:r>
          </a:p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Pasapalabras entre otros.</a:t>
            </a:r>
          </a:p>
        </p:txBody>
      </p:sp>
      <p:pic>
        <p:nvPicPr>
          <p:cNvPr id="28676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90813"/>
            <a:ext cx="43910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7 Imagen" descr="F:\CURSO 2019-2020\SEMANA CULTURAL\FOTOS SEMANA CULTURAL\DSC_0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747963"/>
            <a:ext cx="36750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DDFF"/>
            </a:gs>
            <a:gs pos="44000">
              <a:srgbClr val="4C99FF"/>
            </a:gs>
            <a:gs pos="100000">
              <a:srgbClr val="C3DD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estival Música 07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12875"/>
            <a:ext cx="748982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1416050" y="333375"/>
            <a:ext cx="6324600" cy="692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FESTIVAL DE LA MÚSICA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971550" y="476250"/>
            <a:ext cx="68865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CONCIERTOS EDUCATIVOS</a:t>
            </a:r>
          </a:p>
        </p:txBody>
      </p:sp>
      <p:pic>
        <p:nvPicPr>
          <p:cNvPr id="30723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243887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0E0E0"/>
            </a:gs>
            <a:gs pos="100000">
              <a:srgbClr val="CC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684213" y="549275"/>
            <a:ext cx="7724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Varias Excursiones Educativas</a:t>
            </a:r>
          </a:p>
        </p:txBody>
      </p:sp>
      <p:pic>
        <p:nvPicPr>
          <p:cNvPr id="31747" name="Picture 9" descr="GRANADA 29-10-09 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76475"/>
            <a:ext cx="41402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412875"/>
            <a:ext cx="403225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 noChangeArrowheads="1"/>
          </p:cNvSpPr>
          <p:nvPr>
            <p:ph type="title"/>
          </p:nvPr>
        </p:nvSpPr>
        <p:spPr>
          <a:xfrm>
            <a:off x="539750" y="-315913"/>
            <a:ext cx="82296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altLang="es-ES"/>
          </a:p>
        </p:txBody>
      </p:sp>
      <p:sp>
        <p:nvSpPr>
          <p:cNvPr id="32771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altLang="es-ES" smtClean="0"/>
          </a:p>
        </p:txBody>
      </p:sp>
      <p:pic>
        <p:nvPicPr>
          <p:cNvPr id="32772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476250"/>
            <a:ext cx="4032250" cy="419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:\Users\Isabel Maria\AppData\Local\Microsoft\Windows\Temporary Internet Files\Content.IE5\8KIPAIUZ\_IES_Sagrado_CorazÃ³n_-_Museo_AutomovilÃ­stico_de_MÃ¡ lag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4176713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C99FF"/>
            </a:gs>
            <a:gs pos="100000">
              <a:srgbClr val="CC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>
                <a:latin typeface="Action Man Extended" pitchFamily="2" charset="0"/>
              </a:rPr>
              <a:t>Expoeducación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1600200"/>
            <a:ext cx="3811587" cy="4525963"/>
          </a:xfr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366FF"/>
            </a:gs>
            <a:gs pos="100000">
              <a:srgbClr val="75005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GRADUACIÓN 4º ESO</a:t>
            </a:r>
          </a:p>
        </p:txBody>
      </p:sp>
      <p:pic>
        <p:nvPicPr>
          <p:cNvPr id="34819" name="3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7063" y="1100138"/>
            <a:ext cx="6735762" cy="448945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/>
              <a:t>VIAJE DE ESTUDIOS</a:t>
            </a:r>
          </a:p>
        </p:txBody>
      </p:sp>
      <p:pic>
        <p:nvPicPr>
          <p:cNvPr id="35843" name="2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100138"/>
            <a:ext cx="5637212" cy="427355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3200" dirty="0"/>
              <a:t>En 1º de E.S.O. los alumnos estudiarán asignaturas </a:t>
            </a:r>
            <a:r>
              <a:rPr lang="es-ES" altLang="es-ES" sz="4000" dirty="0"/>
              <a:t>como: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822325" y="1100138"/>
            <a:ext cx="7521575" cy="5757862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altLang="es-ES" sz="1800" smtClean="0"/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Lengua Castellana</a:t>
            </a:r>
            <a:r>
              <a:rPr lang="es-ES_tradnl" altLang="es-ES" sz="2000" smtClean="0"/>
              <a:t>			              </a:t>
            </a:r>
            <a:r>
              <a:rPr lang="es-ES" altLang="es-ES" sz="2000" smtClean="0"/>
              <a:t>4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Inglés </a:t>
            </a:r>
            <a:r>
              <a:rPr lang="es-ES_tradnl" altLang="es-ES" sz="2000" smtClean="0"/>
              <a:t>					              </a:t>
            </a:r>
            <a:r>
              <a:rPr lang="es-ES" altLang="es-ES" sz="2000" smtClean="0"/>
              <a:t>4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Matemáticas </a:t>
            </a:r>
            <a:r>
              <a:rPr lang="es-ES_tradnl" altLang="es-ES" sz="2000" smtClean="0"/>
              <a:t>					</a:t>
            </a:r>
            <a:r>
              <a:rPr lang="es-ES" altLang="es-ES" sz="2000" smtClean="0"/>
              <a:t>4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Biología </a:t>
            </a:r>
            <a:r>
              <a:rPr lang="es-ES_tradnl" altLang="es-ES" sz="2000" smtClean="0"/>
              <a:t>					</a:t>
            </a:r>
            <a:r>
              <a:rPr lang="es-ES" altLang="es-ES" sz="2000" smtClean="0"/>
              <a:t>3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Sociales (Bilingüe)</a:t>
            </a:r>
            <a:r>
              <a:rPr lang="es-ES_tradnl" altLang="es-ES" sz="2000" smtClean="0"/>
              <a:t>				</a:t>
            </a:r>
            <a:r>
              <a:rPr lang="es-ES" altLang="es-ES" sz="2000" smtClean="0"/>
              <a:t>3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Educación Física </a:t>
            </a:r>
            <a:r>
              <a:rPr lang="es-ES_tradnl" altLang="es-ES" sz="2000" smtClean="0"/>
              <a:t>				</a:t>
            </a:r>
            <a:r>
              <a:rPr lang="es-ES" altLang="es-ES" sz="2000" smtClean="0"/>
              <a:t>3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Religión o Valores éticos</a:t>
            </a:r>
            <a:r>
              <a:rPr lang="es-ES_tradnl" altLang="es-ES" sz="2000" smtClean="0"/>
              <a:t>			              </a:t>
            </a:r>
            <a:r>
              <a:rPr lang="es-ES" altLang="es-ES" sz="2000" smtClean="0"/>
              <a:t>1 hora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Plástica (Bilingüe) </a:t>
            </a:r>
            <a:r>
              <a:rPr lang="es-ES_tradnl" altLang="es-ES" sz="2000" smtClean="0"/>
              <a:t>				</a:t>
            </a:r>
            <a:r>
              <a:rPr lang="es-ES" altLang="es-ES" sz="2000" smtClean="0"/>
              <a:t>2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Música </a:t>
            </a:r>
            <a:r>
              <a:rPr lang="es-ES_tradnl" altLang="es-ES" sz="2000" smtClean="0"/>
              <a:t>					              </a:t>
            </a:r>
            <a:r>
              <a:rPr lang="es-ES" altLang="es-ES" sz="2000" smtClean="0"/>
              <a:t>2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Optativa 1 (Francés, Tecnología, Refuerzos) </a:t>
            </a:r>
            <a:r>
              <a:rPr lang="es-ES_tradnl" altLang="es-ES" sz="2000" smtClean="0"/>
              <a:t>	</a:t>
            </a:r>
            <a:r>
              <a:rPr lang="es-ES" altLang="es-ES" sz="2000" smtClean="0"/>
              <a:t>2 horas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Optativa 2 (Ref. Matemáticas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s-ES_tradnl" altLang="es-ES" sz="2000" smtClean="0"/>
              <a:t>		Lengua – Animación a Lectura)		</a:t>
            </a:r>
            <a:r>
              <a:rPr lang="es-ES" altLang="es-ES" sz="2000" smtClean="0"/>
              <a:t>1 hora</a:t>
            </a:r>
          </a:p>
          <a:p>
            <a:pPr eaLnBrk="1" hangingPunct="1">
              <a:lnSpc>
                <a:spcPct val="80000"/>
              </a:lnSpc>
            </a:pPr>
            <a:r>
              <a:rPr lang="es-ES" altLang="es-ES" sz="2000" smtClean="0"/>
              <a:t>Tutoría					              1 hora</a:t>
            </a:r>
          </a:p>
          <a:p>
            <a:pPr eaLnBrk="1" hangingPunct="1">
              <a:lnSpc>
                <a:spcPct val="80000"/>
              </a:lnSpc>
            </a:pPr>
            <a:endParaRPr lang="es-ES" altLang="es-ES" sz="180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s-ES_tradnl" altLang="es-ES" sz="1800" smtClean="0"/>
              <a:t>					</a:t>
            </a:r>
            <a:r>
              <a:rPr lang="es-ES" altLang="es-ES" sz="1800" smtClean="0"/>
              <a:t>TOTAL 30 HORAS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0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/>
              <a:t>ACTIVIDADES DEPORTIVAS</a:t>
            </a:r>
          </a:p>
        </p:txBody>
      </p:sp>
      <p:pic>
        <p:nvPicPr>
          <p:cNvPr id="36867" name="4 Marcador de contenido" descr="I:\DCIM\103D5200\DSC_0152.JPG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908050"/>
            <a:ext cx="3325812" cy="3579813"/>
          </a:xfrm>
        </p:spPr>
      </p:pic>
      <p:pic>
        <p:nvPicPr>
          <p:cNvPr id="36868" name="Picture 4" descr="CARRANQUE 2010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412875"/>
            <a:ext cx="3783012" cy="501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FFCC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/>
              <a:t>ACTIVIDADES BIBLIOTECA</a:t>
            </a:r>
            <a:br>
              <a:rPr lang="es-ES" altLang="es-ES"/>
            </a:br>
            <a:r>
              <a:rPr lang="es-ES" altLang="es-ES"/>
              <a:t>Lecturas día Halloween</a:t>
            </a:r>
          </a:p>
        </p:txBody>
      </p:sp>
      <p:pic>
        <p:nvPicPr>
          <p:cNvPr id="37891" name="3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628775"/>
            <a:ext cx="4105275" cy="4525963"/>
          </a:xfrm>
        </p:spPr>
      </p:pic>
      <p:pic>
        <p:nvPicPr>
          <p:cNvPr id="37892" name="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46434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1942 report" pitchFamily="1" charset="0"/>
              </a:rPr>
              <a:t>TUNEL DEL TERROR</a:t>
            </a:r>
          </a:p>
        </p:txBody>
      </p:sp>
      <p:pic>
        <p:nvPicPr>
          <p:cNvPr id="38915" name="5 Marcador de contenido" descr="I:\DCIM\103D5200\DSC_0062.JPG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538" y="1100138"/>
            <a:ext cx="6153150" cy="3579812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DDFF"/>
            </a:gs>
            <a:gs pos="100000">
              <a:srgbClr val="4C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sz="6600">
                <a:solidFill>
                  <a:srgbClr val="FFC000"/>
                </a:solidFill>
                <a:latin typeface="Alpha Echo" pitchFamily="2" charset="0"/>
                <a:ea typeface="Aharoni" pitchFamily="2" charset="0"/>
                <a:cs typeface="Aharoni" pitchFamily="2" charset="0"/>
              </a:rPr>
              <a:t>DÍA DE LA PAZ</a:t>
            </a:r>
          </a:p>
        </p:txBody>
      </p:sp>
      <p:pic>
        <p:nvPicPr>
          <p:cNvPr id="39939" name="3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600200"/>
            <a:ext cx="3816350" cy="4525963"/>
          </a:xfrm>
        </p:spPr>
      </p:pic>
      <p:pic>
        <p:nvPicPr>
          <p:cNvPr id="39940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628775"/>
            <a:ext cx="4392612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3DDFF"/>
            </a:gs>
            <a:gs pos="100000">
              <a:srgbClr val="4C99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ES" altLang="es-ES" sz="4000" dirty="0">
                <a:solidFill>
                  <a:srgbClr val="FFC000"/>
                </a:solidFill>
                <a:latin typeface="Alpha Echo" pitchFamily="2" charset="0"/>
                <a:ea typeface="Aharoni" pitchFamily="2" charset="0"/>
                <a:cs typeface="Aharoni" pitchFamily="2" charset="0"/>
              </a:rPr>
              <a:t>DÍA CONTRA LA VIOLENCIA DE GENERO</a:t>
            </a:r>
          </a:p>
        </p:txBody>
      </p:sp>
      <p:pic>
        <p:nvPicPr>
          <p:cNvPr id="40963" name="2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2060575"/>
            <a:ext cx="5372100" cy="492125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AC6FE"/>
            </a:gs>
            <a:gs pos="100000">
              <a:srgbClr val="2C71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>
                <a:solidFill>
                  <a:schemeClr val="bg1"/>
                </a:solidFill>
              </a:rPr>
              <a:t>FIESTA FINAL DE CURSO</a:t>
            </a:r>
          </a:p>
        </p:txBody>
      </p:sp>
      <p:pic>
        <p:nvPicPr>
          <p:cNvPr id="41987" name="3 Marcador de contenid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600200"/>
            <a:ext cx="6769100" cy="4525963"/>
          </a:xfr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/>
              <a:t>DOCUMENTACIÓN</a:t>
            </a:r>
          </a:p>
        </p:txBody>
      </p:sp>
      <p:sp>
        <p:nvSpPr>
          <p:cNvPr id="4301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ES" sz="2800" smtClean="0"/>
              <a:t>Preinscripciones no son necesarias para el CEIP Popayán y CEIP Luis Braille.</a:t>
            </a:r>
          </a:p>
          <a:p>
            <a:pPr eaLnBrk="1" hangingPunct="1"/>
            <a:r>
              <a:rPr lang="es-ES" altLang="es-ES" sz="2800" smtClean="0"/>
              <a:t>El CEIP Domingo Lozano si tiene que presentar preinscripción al tener doble adscripción.</a:t>
            </a:r>
          </a:p>
          <a:p>
            <a:pPr eaLnBrk="1" hangingPunct="1"/>
            <a:endParaRPr lang="es-ES" altLang="es-ES" sz="2800" smtClean="0"/>
          </a:p>
          <a:p>
            <a:pPr eaLnBrk="1" hangingPunct="1"/>
            <a:r>
              <a:rPr lang="es-ES" altLang="es-ES" sz="2800" smtClean="0"/>
              <a:t>Sobre de matrículas se entregan a los tutores y tutoras de los grupos en junio.</a:t>
            </a:r>
          </a:p>
          <a:p>
            <a:pPr eaLnBrk="1" hangingPunct="1"/>
            <a:r>
              <a:rPr lang="es-ES" altLang="es-ES" sz="2800" smtClean="0"/>
              <a:t>También se puede presentar el sobre electrónico.</a:t>
            </a:r>
          </a:p>
          <a:p>
            <a:pPr eaLnBrk="1" hangingPunct="1"/>
            <a:r>
              <a:rPr lang="es-ES" altLang="es-ES" sz="2800" smtClean="0"/>
              <a:t>Entrega de matrículas del 1 al10 de julio.</a:t>
            </a:r>
          </a:p>
          <a:p>
            <a:pPr eaLnBrk="1" hangingPunct="1"/>
            <a:endParaRPr lang="es-ES" alt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4213" y="765175"/>
            <a:ext cx="7991475" cy="12001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3600">
                <a:solidFill>
                  <a:schemeClr val="accent2"/>
                </a:solidFill>
                <a:latin typeface="Stencil" pitchFamily="82" charset="0"/>
              </a:rPr>
              <a:t>Si tienes cualquier duda     visita nuestro centro</a:t>
            </a:r>
          </a:p>
        </p:txBody>
      </p:sp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2339975" y="2636838"/>
            <a:ext cx="410368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GRACIAS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0" grpId="1" animBg="1"/>
      <p:bldP spid="194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611188" y="692150"/>
            <a:ext cx="8020050" cy="7905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4400" kern="10" spc="880">
                <a:gradFill rotWithShape="1">
                  <a:gsLst>
                    <a:gs pos="0">
                      <a:srgbClr val="808000"/>
                    </a:gs>
                    <a:gs pos="100000">
                      <a:srgbClr val="FFFFCC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Arial Black"/>
              </a:rPr>
              <a:t>I.E.S. SAGRADO CORAZÓN</a:t>
            </a:r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268538" y="3141663"/>
            <a:ext cx="4676775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Avda. Herrera Oria 28</a:t>
            </a:r>
          </a:p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29007 Málaga</a:t>
            </a:r>
          </a:p>
          <a:p>
            <a:endParaRPr lang="es-E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Teléfono: 951.29.79.47</a:t>
            </a:r>
          </a:p>
          <a:p>
            <a:r>
              <a:rPr lang="es-ES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Fax:  951.29.79.45</a:t>
            </a:r>
          </a:p>
          <a:p>
            <a:endParaRPr lang="es-E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1619250" y="1916113"/>
            <a:ext cx="4105275" cy="723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E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Nos encontramos en: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  <p:bldP spid="2054" grpId="0" animBg="1"/>
      <p:bldP spid="20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 dirty="0"/>
              <a:t>Pagina web </a:t>
            </a:r>
          </a:p>
        </p:txBody>
      </p:sp>
      <p:sp>
        <p:nvSpPr>
          <p:cNvPr id="6148" name="1 Marcador de contenido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357984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 </a:t>
            </a:r>
            <a:r>
              <a:rPr lang="es-ES" sz="3200" b="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iessagradocorazon.es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8240712" cy="481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s-ES" alt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Centros adscritos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CEIP Ciudad de Popayán,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CEIP  Luis Braille,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CEIP Domingo Lozano.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3600" dirty="0"/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ES" sz="3600" dirty="0"/>
              <a:t>Nuestro centro adscrito para Bachillerato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/>
              <a:t>IES Politécnico Jesús Marín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altLang="es-ES"/>
              <a:t>HORARIO</a:t>
            </a: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" altLang="es-ES" sz="2800" smtClean="0"/>
              <a:t>Entrada 8:15</a:t>
            </a:r>
          </a:p>
          <a:p>
            <a:pPr eaLnBrk="1" hangingPunct="1"/>
            <a:r>
              <a:rPr lang="es-ES" altLang="es-ES" sz="2800" smtClean="0"/>
              <a:t>Clases 3 horas  8:15  a   11:15</a:t>
            </a:r>
          </a:p>
          <a:p>
            <a:pPr eaLnBrk="1" hangingPunct="1"/>
            <a:r>
              <a:rPr lang="es-ES" altLang="es-ES" sz="2800" smtClean="0"/>
              <a:t>Recreo de 11:15 a 11:45</a:t>
            </a:r>
          </a:p>
          <a:p>
            <a:pPr eaLnBrk="1" hangingPunct="1"/>
            <a:r>
              <a:rPr lang="es-ES" altLang="es-ES" sz="2800" smtClean="0"/>
              <a:t>Clases 3 horas 11:45 a 14:45</a:t>
            </a:r>
          </a:p>
          <a:p>
            <a:pPr eaLnBrk="1" hangingPunct="1"/>
            <a:r>
              <a:rPr lang="es-ES" altLang="es-ES" sz="2800" smtClean="0"/>
              <a:t>Comedor de 14.45 a 15:30 aproximadamente</a:t>
            </a:r>
          </a:p>
          <a:p>
            <a:pPr eaLnBrk="1" hangingPunct="1"/>
            <a:endParaRPr lang="es-ES" altLang="es-ES" sz="2800" smtClean="0"/>
          </a:p>
          <a:p>
            <a:pPr eaLnBrk="1" hangingPunct="1"/>
            <a:endParaRPr lang="es-ES" altLang="es-ES" sz="2800" smtClean="0"/>
          </a:p>
          <a:p>
            <a:pPr eaLnBrk="1" hangingPunct="1"/>
            <a:endParaRPr lang="es-ES" altLang="es-ES" sz="2800" smtClean="0"/>
          </a:p>
          <a:p>
            <a:pPr eaLnBrk="1" hangingPunct="1"/>
            <a:endParaRPr lang="es-ES" altLang="es-ES" sz="2800" smtClean="0"/>
          </a:p>
          <a:p>
            <a:pPr eaLnBrk="1" hangingPunct="1"/>
            <a:endParaRPr lang="es-ES" altLang="es-ES" smtClean="0"/>
          </a:p>
          <a:p>
            <a:pPr eaLnBrk="1" hangingPunct="1"/>
            <a:endParaRPr lang="es-ES" altLang="es-ES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dirty="0"/>
              <a:t>USO DE </a:t>
            </a:r>
            <a:r>
              <a:rPr lang="es-ES" dirty="0" err="1"/>
              <a:t>iPasen</a:t>
            </a:r>
            <a:r>
              <a:rPr lang="es-ES" dirty="0"/>
              <a:t> </a:t>
            </a:r>
          </a:p>
        </p:txBody>
      </p:sp>
      <p:pic>
        <p:nvPicPr>
          <p:cNvPr id="14339" name="Picture 2" descr="Resultado de imagen para i pas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5302250"/>
            <a:ext cx="2571750" cy="1781175"/>
          </a:xfrm>
          <a:noFill/>
        </p:spPr>
      </p:pic>
      <p:pic>
        <p:nvPicPr>
          <p:cNvPr id="14340" name="Picture 6" descr="Resultado de imagen para i pa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-146050"/>
            <a:ext cx="746283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Resultado de imagen para i pa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5302250"/>
            <a:ext cx="1601787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dirty="0"/>
              <a:t> a principio de curso regalamos al alumnado  una agenda cada curso </a:t>
            </a:r>
          </a:p>
        </p:txBody>
      </p:sp>
      <p:pic>
        <p:nvPicPr>
          <p:cNvPr id="15363" name="Image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876550"/>
            <a:ext cx="3929062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608513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ngulos">
  <a:themeElements>
    <a:clrScheme name="Ángulo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Ángulo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Ángulo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530</TotalTime>
  <Words>358</Words>
  <Application>Microsoft Office PowerPoint</Application>
  <PresentationFormat>Presentación en pantalla (4:3)</PresentationFormat>
  <Paragraphs>102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Arial</vt:lpstr>
      <vt:lpstr>Franklin Gothic Medium</vt:lpstr>
      <vt:lpstr>Franklin Gothic Book</vt:lpstr>
      <vt:lpstr>Wingdings</vt:lpstr>
      <vt:lpstr>Tunga</vt:lpstr>
      <vt:lpstr>Stencil</vt:lpstr>
      <vt:lpstr>Action Man Extended</vt:lpstr>
      <vt:lpstr>1942 report</vt:lpstr>
      <vt:lpstr>Alpha Echo</vt:lpstr>
      <vt:lpstr>Aharoni</vt:lpstr>
      <vt:lpstr>Ángulos</vt:lpstr>
      <vt:lpstr>Una nueva etapa Secundaria </vt:lpstr>
      <vt:lpstr>Presentación de PowerPoint</vt:lpstr>
      <vt:lpstr>En 1º de E.S.O. los alumnos estudiarán asignaturas como:</vt:lpstr>
      <vt:lpstr>Presentación de PowerPoint</vt:lpstr>
      <vt:lpstr>Pagina web </vt:lpstr>
      <vt:lpstr>Presentación de PowerPoint</vt:lpstr>
      <vt:lpstr>HORARIO</vt:lpstr>
      <vt:lpstr>USO DE iPasen </vt:lpstr>
      <vt:lpstr> a principio de curso regalamos al alumnado  una agenda cada curso </vt:lpstr>
      <vt:lpstr>AULAS ESPECÍFICAS </vt:lpstr>
      <vt:lpstr> PABELLÓN DEPORTIVO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Somos solidarios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Expoeducación</vt:lpstr>
      <vt:lpstr>GRADUACIÓN 4º ESO</vt:lpstr>
      <vt:lpstr>VIAJE DE ESTUDIOS</vt:lpstr>
      <vt:lpstr>ACTIVIDADES DEPORTIVAS</vt:lpstr>
      <vt:lpstr>ACTIVIDADES BIBLIOTECA Lecturas día Halloween</vt:lpstr>
      <vt:lpstr>TUNEL DEL TERROR</vt:lpstr>
      <vt:lpstr>DÍA DE LA PAZ</vt:lpstr>
      <vt:lpstr>DÍA CONTRA LA VIOLENCIA DE GENERO</vt:lpstr>
      <vt:lpstr>FIESTA FINAL DE CURSO</vt:lpstr>
      <vt:lpstr>DOCUMENTACIÓN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Secretario</dc:creator>
  <cp:lastModifiedBy>Usuario de Windows</cp:lastModifiedBy>
  <cp:revision>83</cp:revision>
  <dcterms:created xsi:type="dcterms:W3CDTF">2008-03-15T11:07:59Z</dcterms:created>
  <dcterms:modified xsi:type="dcterms:W3CDTF">2021-03-15T13:21:04Z</dcterms:modified>
</cp:coreProperties>
</file>